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  <p:sldMasterId id="2147484310" r:id="rId2"/>
  </p:sldMasterIdLst>
  <p:notesMasterIdLst>
    <p:notesMasterId r:id="rId19"/>
  </p:notesMasterIdLst>
  <p:handoutMasterIdLst>
    <p:handoutMasterId r:id="rId20"/>
  </p:handoutMasterIdLst>
  <p:sldIdLst>
    <p:sldId id="1482" r:id="rId3"/>
    <p:sldId id="1517" r:id="rId4"/>
    <p:sldId id="1518" r:id="rId5"/>
    <p:sldId id="1499" r:id="rId6"/>
    <p:sldId id="1505" r:id="rId7"/>
    <p:sldId id="1519" r:id="rId8"/>
    <p:sldId id="1500" r:id="rId9"/>
    <p:sldId id="1520" r:id="rId10"/>
    <p:sldId id="1506" r:id="rId11"/>
    <p:sldId id="1501" r:id="rId12"/>
    <p:sldId id="1507" r:id="rId13"/>
    <p:sldId id="1508" r:id="rId14"/>
    <p:sldId id="1502" r:id="rId15"/>
    <p:sldId id="1521" r:id="rId16"/>
    <p:sldId id="1516" r:id="rId17"/>
    <p:sldId id="1326" r:id="rId18"/>
  </p:sldIdLst>
  <p:sldSz cx="12436475" cy="6994525"/>
  <p:notesSz cx="6858000" cy="9144000"/>
  <p:custDataLst>
    <p:tags r:id="rId21"/>
  </p:custDataLst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ponsors" id="{45DC7711-D3B4-4F38-BD7A-28E0A45D0C69}">
          <p14:sldIdLst>
            <p14:sldId id="1482"/>
            <p14:sldId id="1517"/>
            <p14:sldId id="1518"/>
            <p14:sldId id="1499"/>
            <p14:sldId id="1505"/>
            <p14:sldId id="1519"/>
            <p14:sldId id="1500"/>
            <p14:sldId id="1520"/>
          </p14:sldIdLst>
        </p14:section>
        <p14:section name="Science Lab Deployment" id="{389526D0-7B1A-4FE9-84CB-685FA3B82C18}">
          <p14:sldIdLst>
            <p14:sldId id="1506"/>
            <p14:sldId id="1501"/>
            <p14:sldId id="1507"/>
            <p14:sldId id="1508"/>
            <p14:sldId id="1502"/>
            <p14:sldId id="1521"/>
            <p14:sldId id="1516"/>
            <p14:sldId id="132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9" name="Autor" initials="A" lastIdx="0" clrIdx="9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592C8C"/>
    <a:srgbClr val="505050"/>
    <a:srgbClr val="00BCF2"/>
    <a:srgbClr val="D2D2D2"/>
    <a:srgbClr val="0078D7"/>
    <a:srgbClr val="32145A"/>
    <a:srgbClr val="008272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0E221F-474D-4346-94CB-62E1E6D635D3}" v="61" dt="2019-04-07T12:34:54.1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621" autoAdjust="0"/>
    <p:restoredTop sz="78439" autoAdjust="0"/>
  </p:normalViewPr>
  <p:slideViewPr>
    <p:cSldViewPr>
      <p:cViewPr varScale="1">
        <p:scale>
          <a:sx n="83" d="100"/>
          <a:sy n="83" d="100"/>
        </p:scale>
        <p:origin x="60" y="156"/>
      </p:cViewPr>
      <p:guideLst/>
    </p:cSldViewPr>
  </p:slideViewPr>
  <p:outlineViewPr>
    <p:cViewPr>
      <p:scale>
        <a:sx n="33" d="100"/>
        <a:sy n="33" d="100"/>
      </p:scale>
      <p:origin x="0" y="-1444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2292"/>
    </p:cViewPr>
  </p:sorterViewPr>
  <p:notesViewPr>
    <p:cSldViewPr showGuides="1">
      <p:cViewPr>
        <p:scale>
          <a:sx n="100" d="100"/>
          <a:sy n="100" d="100"/>
        </p:scale>
        <p:origin x="3552" y="35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Connect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4/7/2019 12:29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‹Nº›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e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Connect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4/7/2019 12:27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4KjvPIbgMI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8MLgLC51C8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73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Video </a:t>
            </a:r>
            <a:r>
              <a:rPr lang="es-ES" dirty="0" err="1"/>
              <a:t>available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subtitles</a:t>
            </a:r>
            <a:r>
              <a:rPr lang="es-ES" dirty="0"/>
              <a:t> at </a:t>
            </a:r>
            <a:r>
              <a:rPr lang="es-ES_tradnl" dirty="0">
                <a:hlinkClick r:id="rId3"/>
              </a:rPr>
              <a:t>https://www.youtube.com/watch?v=Q4KjvPIbgMI</a:t>
            </a:r>
            <a:endParaRPr lang="es-ES_tradnl" dirty="0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Microsoft Connect 2016</a:t>
            </a:r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Marcador de fecha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4/7/2019 1:03 PM</a:t>
            </a:fld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943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Video </a:t>
            </a:r>
            <a:r>
              <a:rPr lang="es-ES" dirty="0" err="1"/>
              <a:t>available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subtitles</a:t>
            </a:r>
            <a:r>
              <a:rPr lang="es-ES" dirty="0"/>
              <a:t> at </a:t>
            </a:r>
            <a:r>
              <a:rPr lang="es-ES_tradnl" dirty="0">
                <a:hlinkClick r:id="rId3"/>
              </a:rPr>
              <a:t>https://www.youtube.com/watch?v=C8MLgLC51C8</a:t>
            </a:r>
            <a:endParaRPr lang="es-ES_tradnl" dirty="0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Microsoft Connect 2016</a:t>
            </a:r>
            <a:endParaRPr lang="en-U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Marcador de fecha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4/7/2019 1:07 PM</a:t>
            </a:fld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994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app.py –I s00000101283737823.bin –od </a:t>
            </a:r>
            <a:r>
              <a:rPr lang="en-US" dirty="0" err="1"/>
              <a:t>outputfolder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Microsoft Connect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4/7/2019 12:27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775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17D118-1690-458F-B4D2-F9DA5D6F5033}" type="datetime8">
              <a:rPr lang="en-US" smtClean="0">
                <a:solidFill>
                  <a:prstClr val="black"/>
                </a:solidFill>
              </a:rPr>
              <a:t>4/7/2019 1:34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861498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azurebootcamp.es/" TargetMode="External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720CD8E-7208-43B4-81D6-28615E6153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52750" y="601662"/>
            <a:ext cx="6130973" cy="545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6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13139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ience Lab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SS illustration">
            <a:extLst>
              <a:ext uri="{FF2B5EF4-FFF2-40B4-BE49-F238E27FC236}">
                <a16:creationId xmlns:a16="http://schemas.microsoft.com/office/drawing/2014/main" id="{47ADD297-4BFF-4CBD-8B60-30C5BB62AB2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5"/>
          <a:stretch/>
        </p:blipFill>
        <p:spPr bwMode="auto">
          <a:xfrm>
            <a:off x="0" y="-48"/>
            <a:ext cx="12436474" cy="6994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 userDrawn="1"/>
        </p:nvSpPr>
        <p:spPr bwMode="auto">
          <a:xfrm>
            <a:off x="10180637" y="6248400"/>
            <a:ext cx="2255837" cy="7540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36702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6AA1BE5-B1F9-42C3-9FAE-6F5FA0FF884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9964" y="6082776"/>
            <a:ext cx="847624" cy="7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555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36702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15A41D09-ED97-4970-ACBA-695C81B2BF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6441" y="6316662"/>
            <a:ext cx="652461" cy="58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93A4653A-A05D-486E-9FE4-463F3E2411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6441" y="6316662"/>
            <a:ext cx="652461" cy="58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996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- 3">
    <p:bg>
      <p:bgPr>
        <a:solidFill>
          <a:srgbClr val="0082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1" y="6248400"/>
            <a:ext cx="12436475" cy="75406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tx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554990" y="3954780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Name</a:t>
            </a:r>
          </a:p>
        </p:txBody>
      </p:sp>
      <p:sp>
        <p:nvSpPr>
          <p:cNvPr id="14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7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ACB214C5-9E51-430B-8411-8F43601D50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6441" y="6316662"/>
            <a:ext cx="652461" cy="58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86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9437" y="1209973"/>
            <a:ext cx="111252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" y="6240463"/>
            <a:ext cx="12436474" cy="754062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>
            <a:outerShdw blurRad="101600" dist="12700" dir="16200000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rPr>
              <a:t>#</a:t>
            </a:r>
            <a:r>
              <a:rPr lang="en-US" sz="2400" dirty="0" err="1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rPr>
              <a:t>GlobalAzure</a:t>
            </a:r>
            <a:endParaRPr lang="en-US" sz="240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0998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1099819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36473D7E-76DE-4AEA-B048-F61844CF5B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6441" y="6316662"/>
            <a:ext cx="652461" cy="58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lai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42860" y="2125662"/>
            <a:ext cx="5675377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1241426"/>
            <a:ext cx="5257801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backgrou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9CED0191-4C7B-4527-9C07-6061C9127E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4637" y="5935662"/>
            <a:ext cx="1047891" cy="9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198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backgrou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59030" y="487"/>
            <a:ext cx="9356808" cy="6994038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9CED0191-4C7B-4527-9C07-6061C9127E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18837" y="5935662"/>
            <a:ext cx="1047891" cy="9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46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F0F5FF12-D42F-44F1-84F0-BB296F29B1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95037" y="5859462"/>
            <a:ext cx="1047891" cy="9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E6A1653-A243-4D40-85AF-3F17908C9A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93975" y="273050"/>
            <a:ext cx="7248525" cy="64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83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auto">
          <a:xfrm>
            <a:off x="1" y="487"/>
            <a:ext cx="12436474" cy="664537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>
            <a:outerShdw blurRad="25400" dist="12700" dir="5400000" algn="t" rotWithShape="0">
              <a:prstClr val="black">
                <a:alpha val="18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10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1200" dirty="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rPr>
              <a:t>#</a:t>
            </a:r>
            <a:r>
              <a:rPr lang="en-US" sz="2000" kern="1200" dirty="0" err="1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rPr>
              <a:t>GlobalAzure</a:t>
            </a:r>
            <a:endParaRPr lang="en-US" sz="2000" kern="1200" dirty="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10743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7" y="3955786"/>
            <a:ext cx="11074399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DA6D17F4-E89A-4E81-B434-8C9D0719FDE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3237" y="21220"/>
            <a:ext cx="652461" cy="58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60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Labels Slide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93473" y="4728101"/>
            <a:ext cx="5695057" cy="1220692"/>
          </a:xfrm>
        </p:spPr>
        <p:txBody>
          <a:bodyPr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3654" kern="1200" spc="-72" baseline="0" dirty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66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9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6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9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32646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Click to edit master subtitle style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93473" y="1306748"/>
            <a:ext cx="5695057" cy="3009670"/>
          </a:xfrm>
        </p:spPr>
        <p:txBody>
          <a:bodyPr wrap="square" anchor="b">
            <a:spAutoFit/>
          </a:bodyPr>
          <a:lstStyle>
            <a:lvl1pPr marL="0" indent="0">
              <a:buNone/>
              <a:defRPr sz="6799" spc="-154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1B0EFFDD-9715-4A1B-9FAE-C71D6FF587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90237" y="5368350"/>
            <a:ext cx="1295400" cy="115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763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1179989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968FDC5D-77C7-4784-8B44-F0A5C908343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85346" y="5630862"/>
            <a:ext cx="1311588" cy="116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384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- Conne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5664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5664200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4427D3C5-D29D-44EB-8A5B-A0012E138F2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4005" y="5866993"/>
            <a:ext cx="1047891" cy="9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315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- Conne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7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9245EE2B-73D1-4DAE-975A-E3292EFF63E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84005" y="5866993"/>
            <a:ext cx="1047891" cy="9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26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9774513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0676225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2542555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317480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554038" y="2125678"/>
            <a:ext cx="10998199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54038" y="3955786"/>
            <a:ext cx="1099819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2967B593-0306-48C5-8DCF-29AD9A7B744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54038" y="5868852"/>
            <a:ext cx="1047891" cy="9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450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5293602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63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 bwMode="auto">
          <a:xfrm>
            <a:off x="-1" y="5839619"/>
            <a:ext cx="12436475" cy="1154906"/>
          </a:xfrm>
          <a:prstGeom prst="rect">
            <a:avLst/>
          </a:prstGeom>
          <a:solidFill>
            <a:srgbClr val="5050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063793" y="487"/>
            <a:ext cx="9356808" cy="6994038"/>
          </a:xfrm>
          <a:prstGeom prst="rect">
            <a:avLst/>
          </a:prstGeom>
        </p:spPr>
      </p:pic>
      <p:sp>
        <p:nvSpPr>
          <p:cNvPr id="20" name="Title 12"/>
          <p:cNvSpPr>
            <a:spLocks noGrp="1"/>
          </p:cNvSpPr>
          <p:nvPr>
            <p:ph type="title" hasCustomPrompt="1"/>
          </p:nvPr>
        </p:nvSpPr>
        <p:spPr>
          <a:xfrm>
            <a:off x="554990" y="2114550"/>
            <a:ext cx="9363062" cy="1840230"/>
          </a:xfrm>
          <a:prstGeom prst="rect">
            <a:avLst/>
          </a:prstGeom>
        </p:spPr>
        <p:txBody>
          <a:bodyPr lIns="146304" tIns="9144" rIns="146304" bIns="9144" anchor="b" anchorCtr="0"/>
          <a:lstStyle>
            <a:lvl1pPr marL="0" indent="0"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554990" y="3946842"/>
            <a:ext cx="9363061" cy="664797"/>
          </a:xfrm>
          <a:prstGeom prst="rect">
            <a:avLst/>
          </a:prstGeom>
          <a:noFill/>
        </p:spPr>
        <p:txBody>
          <a:bodyPr wrap="square" lIns="146304" tIns="109728" rIns="146304" bIns="109728">
            <a:sp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3163728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43368" y="1209973"/>
            <a:ext cx="111887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815059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Transmis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t="43378" r="43213" b="10783"/>
          <a:stretch/>
        </p:blipFill>
        <p:spPr>
          <a:xfrm>
            <a:off x="3211430" y="152887"/>
            <a:ext cx="9356808" cy="6994038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032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37205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5936" y="2125662"/>
            <a:ext cx="11658601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24214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1241426"/>
            <a:ext cx="5333999" cy="2012859"/>
          </a:xfrm>
        </p:spPr>
        <p:txBody>
          <a:bodyPr wrap="square">
            <a:spAutoFit/>
          </a:bodyPr>
          <a:lstStyle>
            <a:lvl1pPr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325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46113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8687537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73054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080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7347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11734798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52569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Connect logo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90237" y="5859462"/>
            <a:ext cx="1143483" cy="77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13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Microsoft">
    <p:bg>
      <p:bgPr>
        <a:solidFill>
          <a:srgbClr val="505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57246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1800" dirty="0">
                <a:solidFill>
                  <a:schemeClr val="bg1"/>
                </a:solidFill>
                <a:cs typeface="Segoe UI" pitchFamily="34" charset="0"/>
                <a:hlinkClick r:id="rId2"/>
              </a:rPr>
              <a:t>http://azurebootcamp.es</a:t>
            </a:r>
            <a:r>
              <a:rPr lang="en-US" sz="1800" dirty="0">
                <a:solidFill>
                  <a:schemeClr val="bg1"/>
                </a:solidFill>
                <a:cs typeface="Segoe UI" pitchFamily="34" charset="0"/>
              </a:rPr>
              <a:t> 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19A82B8-0EE4-4A4F-9E34-22E5BC6E8D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93974" y="-137726"/>
            <a:ext cx="7248525" cy="644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795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503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734798" cy="917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2081692"/>
            <a:ext cx="11734798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11810998" cy="2092881"/>
          </a:xfrm>
        </p:spPr>
        <p:txBody>
          <a:bodyPr wrap="square"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109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2080754"/>
            <a:ext cx="11887198" cy="2092881"/>
          </a:xfrm>
        </p:spPr>
        <p:txBody>
          <a:bodyPr wrap="square"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719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1000" baseline="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1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9" r:id="rId1"/>
    <p:sldLayoutId id="2147484300" r:id="rId2"/>
    <p:sldLayoutId id="2147484318" r:id="rId3"/>
    <p:sldLayoutId id="2147484341" r:id="rId4"/>
    <p:sldLayoutId id="2147484295" r:id="rId5"/>
    <p:sldLayoutId id="2147484240" r:id="rId6"/>
    <p:sldLayoutId id="2147484296" r:id="rId7"/>
    <p:sldLayoutId id="2147484241" r:id="rId8"/>
    <p:sldLayoutId id="2147484297" r:id="rId9"/>
    <p:sldLayoutId id="2147484244" r:id="rId10"/>
    <p:sldLayoutId id="2147484298" r:id="rId11"/>
    <p:sldLayoutId id="2147484245" r:id="rId12"/>
    <p:sldLayoutId id="2147484247" r:id="rId13"/>
    <p:sldLayoutId id="2147484337" r:id="rId14"/>
    <p:sldLayoutId id="2147484378" r:id="rId15"/>
    <p:sldLayoutId id="2147484249" r:id="rId16"/>
    <p:sldLayoutId id="2147484343" r:id="rId17"/>
    <p:sldLayoutId id="2147484344" r:id="rId18"/>
    <p:sldLayoutId id="2147484301" r:id="rId19"/>
    <p:sldLayoutId id="2147484252" r:id="rId20"/>
    <p:sldLayoutId id="2147484251" r:id="rId21"/>
    <p:sldLayoutId id="2147484254" r:id="rId22"/>
    <p:sldLayoutId id="2147484257" r:id="rId23"/>
    <p:sldLayoutId id="2147484377" r:id="rId24"/>
    <p:sldLayoutId id="2147484380" r:id="rId25"/>
    <p:sldLayoutId id="2147484258" r:id="rId26"/>
    <p:sldLayoutId id="2147484260" r:id="rId27"/>
    <p:sldLayoutId id="2147484299" r:id="rId28"/>
    <p:sldLayoutId id="2147484345" r:id="rId29"/>
    <p:sldLayoutId id="2147484263" r:id="rId30"/>
    <p:sldLayoutId id="2147484376" r:id="rId31"/>
    <p:sldLayoutId id="2147484379" r:id="rId3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64" name="Group 63"/>
          <p:cNvGrpSpPr/>
          <p:nvPr userDrawn="1"/>
        </p:nvGrpSpPr>
        <p:grpSpPr>
          <a:xfrm>
            <a:off x="12618967" y="0"/>
            <a:ext cx="952401" cy="5766966"/>
            <a:chOff x="12618967" y="0"/>
            <a:chExt cx="952401" cy="5766966"/>
          </a:xfrm>
        </p:grpSpPr>
        <p:grpSp>
          <p:nvGrpSpPr>
            <p:cNvPr id="65" name="Group 64"/>
            <p:cNvGrpSpPr/>
            <p:nvPr userDrawn="1"/>
          </p:nvGrpSpPr>
          <p:grpSpPr>
            <a:xfrm>
              <a:off x="12618967" y="0"/>
              <a:ext cx="952401" cy="5766966"/>
              <a:chOff x="12618967" y="0"/>
              <a:chExt cx="952401" cy="5766966"/>
            </a:xfrm>
          </p:grpSpPr>
          <p:grpSp>
            <p:nvGrpSpPr>
              <p:cNvPr id="67" name="Group 66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74" name="Rectangle 73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5" name="Rectangle 74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6" name="Rectangle 75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7" name="Rectangle 76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8" name="Rectangle 77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79" name="Rectangle 78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68" name="Group 67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71" name="Rectangle 70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72" name="Rectangle 71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73" name="Rectangle 72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69" name="TextBox 68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Main colors</a:t>
                </a:r>
              </a:p>
            </p:txBody>
          </p:sp>
          <p:sp>
            <p:nvSpPr>
              <p:cNvPr id="70" name="TextBox 69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bg1"/>
                    </a:solidFill>
                  </a:rPr>
                  <a:t>Secondary colors (use only when</a:t>
                </a:r>
                <a:r>
                  <a:rPr lang="en-US" sz="1000" baseline="0" dirty="0">
                    <a:solidFill>
                      <a:schemeClr val="bg1"/>
                    </a:solidFill>
                  </a:rPr>
                  <a:t> necessary)</a:t>
                </a:r>
                <a:endParaRPr lang="en-US" sz="10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6" name="Rectangle 65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500" dirty="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01207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8" r:id="rId1"/>
    <p:sldLayoutId id="2147484339" r:id="rId2"/>
    <p:sldLayoutId id="2147484340" r:id="rId3"/>
    <p:sldLayoutId id="2147484311" r:id="rId4"/>
    <p:sldLayoutId id="2147484312" r:id="rId5"/>
    <p:sldLayoutId id="2147484313" r:id="rId6"/>
    <p:sldLayoutId id="2147484314" r:id="rId7"/>
    <p:sldLayoutId id="2147484315" r:id="rId8"/>
    <p:sldLayoutId id="2147484316" r:id="rId9"/>
    <p:sldLayoutId id="2147484327" r:id="rId10"/>
    <p:sldLayoutId id="2147484328" r:id="rId11"/>
    <p:sldLayoutId id="2147484329" r:id="rId12"/>
    <p:sldLayoutId id="2147484330" r:id="rId13"/>
    <p:sldLayoutId id="2147484331" r:id="rId14"/>
    <p:sldLayoutId id="2147484317" r:id="rId15"/>
    <p:sldLayoutId id="2147484332" r:id="rId16"/>
    <p:sldLayoutId id="2147484333" r:id="rId17"/>
    <p:sldLayoutId id="2147484334" r:id="rId18"/>
    <p:sldLayoutId id="2147484346" r:id="rId19"/>
    <p:sldLayoutId id="2147484347" r:id="rId20"/>
    <p:sldLayoutId id="2147484336" r:id="rId21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4.png"/><Relationship Id="rId7" Type="http://schemas.openxmlformats.org/officeDocument/2006/relationships/hyperlink" Target="https://astrocut.readthedocs.io/" TargetMode="Externa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Relationship Id="rId6" Type="http://schemas.openxmlformats.org/officeDocument/2006/relationships/hyperlink" Target="https://photutils.readthedocs.io/en/stable/detection.html" TargetMode="External"/><Relationship Id="rId11" Type="http://schemas.openxmlformats.org/officeDocument/2006/relationships/image" Target="../media/image3.png"/><Relationship Id="rId5" Type="http://schemas.openxmlformats.org/officeDocument/2006/relationships/hyperlink" Target="https://heasarc.gsfc.nasa.gov/docs/tess/data-access.html" TargetMode="External"/><Relationship Id="rId10" Type="http://schemas.openxmlformats.org/officeDocument/2006/relationships/image" Target="../media/image18.png"/><Relationship Id="rId4" Type="http://schemas.openxmlformats.org/officeDocument/2006/relationships/image" Target="../media/image15.png"/><Relationship Id="rId9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bit.ly/GAB2019ScienceLab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mailto:global@azurebootcamp.net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hyperlink" Target="https://twitter.com/VectorShordan" TargetMode="External"/><Relationship Id="rId2" Type="http://schemas.openxmlformats.org/officeDocument/2006/relationships/slideLayout" Target="../slideLayouts/slideLayout28.xml"/><Relationship Id="rId1" Type="http://schemas.openxmlformats.org/officeDocument/2006/relationships/tags" Target="../tags/tag11.xml"/><Relationship Id="rId6" Type="http://schemas.openxmlformats.org/officeDocument/2006/relationships/hyperlink" Target="https://twitter.com/alber86" TargetMode="External"/><Relationship Id="rId5" Type="http://schemas.openxmlformats.org/officeDocument/2006/relationships/hyperlink" Target="https://twitter.com/martinabbott" TargetMode="External"/><Relationship Id="rId4" Type="http://schemas.openxmlformats.org/officeDocument/2006/relationships/hyperlink" Target="https://twitter.com/davidjrh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Relationship Id="rId4" Type="http://schemas.openxmlformats.org/officeDocument/2006/relationships/hyperlink" Target="https://keplerscience.arc.nasa.gov/data-products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54990" y="3508692"/>
            <a:ext cx="5587047" cy="664797"/>
          </a:xfrm>
          <a:solidFill>
            <a:srgbClr val="000000">
              <a:alpha val="40000"/>
            </a:srgbClr>
          </a:solidFill>
        </p:spPr>
        <p:txBody>
          <a:bodyPr/>
          <a:lstStyle/>
          <a:p>
            <a:r>
              <a:rPr lang="en-US" dirty="0"/>
              <a:t>Looking for the Unknown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36702" y="1668462"/>
            <a:ext cx="5605335" cy="1840230"/>
          </a:xfrm>
          <a:solidFill>
            <a:srgbClr val="000000">
              <a:alpha val="40000"/>
            </a:srgbClr>
          </a:solidFill>
        </p:spPr>
        <p:txBody>
          <a:bodyPr/>
          <a:lstStyle/>
          <a:p>
            <a:r>
              <a:rPr lang="en-US" dirty="0"/>
              <a:t>Science Lab</a:t>
            </a:r>
          </a:p>
        </p:txBody>
      </p:sp>
      <p:pic>
        <p:nvPicPr>
          <p:cNvPr id="7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37" y="4683131"/>
            <a:ext cx="981075" cy="1009650"/>
          </a:xfrm>
          <a:prstGeom prst="rect">
            <a:avLst/>
          </a:prstGeom>
        </p:spPr>
      </p:pic>
      <p:sp>
        <p:nvSpPr>
          <p:cNvPr id="9" name="Text Placeholder 4"/>
          <p:cNvSpPr txBox="1">
            <a:spLocks/>
          </p:cNvSpPr>
          <p:nvPr/>
        </p:nvSpPr>
        <p:spPr>
          <a:xfrm>
            <a:off x="1722437" y="4556124"/>
            <a:ext cx="8177327" cy="1163395"/>
          </a:xfrm>
          <a:prstGeom prst="rect">
            <a:avLst/>
          </a:prstGeom>
          <a:solidFill>
            <a:srgbClr val="000000">
              <a:alpha val="40000"/>
            </a:srgbClr>
          </a:solidFill>
        </p:spPr>
        <p:txBody>
          <a:bodyPr vert="horz" wrap="square" lIns="146304" tIns="109728" rIns="146304" bIns="109728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Institute of Astrophysics of the Canary Islands</a:t>
            </a:r>
            <a:br>
              <a:rPr lang="en-US" dirty="0"/>
            </a:br>
            <a:r>
              <a:rPr lang="en-US" sz="1800" dirty="0"/>
              <a:t>Sebastián Hidalgo – Enric Palle – Diego Hidalgo </a:t>
            </a:r>
            <a:br>
              <a:rPr lang="en-US" sz="1800" dirty="0"/>
            </a:br>
            <a:r>
              <a:rPr lang="en-US" sz="1800" dirty="0"/>
              <a:t>David Rodríguez – Martin Abbott – Alberto Marcos – Santiago Porras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306E5544-AE6C-4FE8-AFA3-112067067E03}"/>
              </a:ext>
            </a:extLst>
          </p:cNvPr>
          <p:cNvSpPr txBox="1">
            <a:spLocks/>
          </p:cNvSpPr>
          <p:nvPr/>
        </p:nvSpPr>
        <p:spPr>
          <a:xfrm>
            <a:off x="8885237" y="68262"/>
            <a:ext cx="3469487" cy="367024"/>
          </a:xfrm>
          <a:prstGeom prst="rect">
            <a:avLst/>
          </a:prstGeom>
          <a:noFill/>
        </p:spPr>
        <p:txBody>
          <a:bodyPr vert="horz" wrap="square" lIns="146304" tIns="109728" rIns="146304" bIns="109728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000" dirty="0"/>
              <a:t>Credit: NASA</a:t>
            </a:r>
            <a:endParaRPr lang="en-US" sz="7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3751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F79D-3E5B-4476-8F71-87B89886C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Science Lab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B8C7E-B367-49D4-B9CF-E47196F123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11734798" cy="4462760"/>
          </a:xfrm>
        </p:spPr>
        <p:txBody>
          <a:bodyPr/>
          <a:lstStyle/>
          <a:p>
            <a:r>
              <a:rPr lang="en-US" dirty="0"/>
              <a:t>Process and Analyze TESS mission data</a:t>
            </a:r>
          </a:p>
          <a:p>
            <a:pPr lvl="1"/>
            <a:r>
              <a:rPr lang="en-US" dirty="0"/>
              <a:t>Process data directly obtained from NASA’s live repository</a:t>
            </a:r>
            <a:r>
              <a:rPr lang="en-US" baseline="30000" dirty="0"/>
              <a:t>1</a:t>
            </a:r>
          </a:p>
          <a:p>
            <a:pPr lvl="1"/>
            <a:r>
              <a:rPr lang="en-US" dirty="0"/>
              <a:t>Search for exoplanets by using a machine learning algorithm pre-trained with Kepler’s data</a:t>
            </a:r>
          </a:p>
          <a:p>
            <a:pPr lvl="1"/>
            <a:endParaRPr lang="en-US" dirty="0"/>
          </a:p>
          <a:p>
            <a:r>
              <a:rPr lang="en-US" dirty="0"/>
              <a:t>By deploying an automated Docker container</a:t>
            </a:r>
          </a:p>
          <a:p>
            <a:pPr lvl="1"/>
            <a:r>
              <a:rPr lang="en-US" dirty="0"/>
              <a:t>No scientific knowledge needed to deploy the lab, just follow the deployment instructions</a:t>
            </a:r>
          </a:p>
          <a:p>
            <a:endParaRPr lang="en-US" dirty="0"/>
          </a:p>
          <a:p>
            <a:r>
              <a:rPr lang="en-US" dirty="0"/>
              <a:t>Results will be published in a main Astronomy journal</a:t>
            </a:r>
          </a:p>
          <a:p>
            <a:pPr lvl="1"/>
            <a:endParaRPr lang="en-US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D45CFAE1-1A61-4EF0-AF3D-B7AAD198C78E}"/>
              </a:ext>
            </a:extLst>
          </p:cNvPr>
          <p:cNvSpPr/>
          <p:nvPr/>
        </p:nvSpPr>
        <p:spPr>
          <a:xfrm>
            <a:off x="274638" y="6352145"/>
            <a:ext cx="61350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baseline="30000" dirty="0"/>
              <a:t>1</a:t>
            </a:r>
            <a:r>
              <a:rPr lang="es-ES_tradnl" dirty="0"/>
              <a:t> https://heasarc.gsfc.nasa.gov/docs/tess/data-access.html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484965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62DE487-E556-43C5-8082-3B0482AC87D5}"/>
              </a:ext>
            </a:extLst>
          </p:cNvPr>
          <p:cNvSpPr/>
          <p:nvPr/>
        </p:nvSpPr>
        <p:spPr bwMode="auto">
          <a:xfrm>
            <a:off x="3478939" y="2278062"/>
            <a:ext cx="7965429" cy="297486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C1B16F-FDDA-48F4-97AC-D058E3CA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Continuously feeding the lab with live data</a:t>
            </a:r>
          </a:p>
        </p:txBody>
      </p:sp>
      <p:pic>
        <p:nvPicPr>
          <p:cNvPr id="1026" name="Picture 2" descr="Resultado de imagen de tess spacecraft">
            <a:extLst>
              <a:ext uri="{FF2B5EF4-FFF2-40B4-BE49-F238E27FC236}">
                <a16:creationId xmlns:a16="http://schemas.microsoft.com/office/drawing/2014/main" id="{47F5328D-FAE9-48C6-815B-CEEB2C54B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37" y="2741253"/>
            <a:ext cx="1981200" cy="1403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49EC8D81-69D9-4C53-A540-EC889A47ED64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2484437" y="3496869"/>
            <a:ext cx="1376006" cy="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3A0535A7-A5F3-4A97-BCF8-61227F3C68BC}"/>
              </a:ext>
            </a:extLst>
          </p:cNvPr>
          <p:cNvGrpSpPr/>
          <p:nvPr/>
        </p:nvGrpSpPr>
        <p:grpSpPr>
          <a:xfrm>
            <a:off x="9333945" y="2889515"/>
            <a:ext cx="1805623" cy="2134615"/>
            <a:chOff x="5930273" y="3216930"/>
            <a:chExt cx="1805623" cy="2134615"/>
          </a:xfrm>
        </p:grpSpPr>
        <p:pic>
          <p:nvPicPr>
            <p:cNvPr id="1030" name="Picture 6" descr="https://heasarc.gsfc.nasa.gov/docs/tess/images/data/tess_tpf.png">
              <a:extLst>
                <a:ext uri="{FF2B5EF4-FFF2-40B4-BE49-F238E27FC236}">
                  <a16:creationId xmlns:a16="http://schemas.microsoft.com/office/drawing/2014/main" id="{0AC7B52A-79D9-4D3F-A5E5-44B5177D5D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42038" y="3216930"/>
              <a:ext cx="1556697" cy="1221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90527B9-BF0D-49CE-8573-737D74E72748}"/>
                </a:ext>
              </a:extLst>
            </p:cNvPr>
            <p:cNvSpPr txBox="1"/>
            <p:nvPr/>
          </p:nvSpPr>
          <p:spPr>
            <a:xfrm>
              <a:off x="5930273" y="4674437"/>
              <a:ext cx="1805623" cy="677108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1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TPFs (Target Pixel Files)</a:t>
              </a:r>
            </a:p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1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10x10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38ED3B93-0083-4C6C-AC23-39098844CB1E}"/>
              </a:ext>
            </a:extLst>
          </p:cNvPr>
          <p:cNvSpPr txBox="1"/>
          <p:nvPr/>
        </p:nvSpPr>
        <p:spPr>
          <a:xfrm>
            <a:off x="486159" y="5572107"/>
            <a:ext cx="11049000" cy="122495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FFIs (Full Frame Images) are grouped by Sectors. Each month (approx.) a new sector is made available for download. At time of writing, there are 7 sectors available for downloading and processing. More info at </a:t>
            </a:r>
            <a:r>
              <a:rPr lang="en-US" sz="1400" dirty="0">
                <a:hlinkClick r:id="rId5"/>
              </a:rPr>
              <a:t>https://heasarc.gsfc.nasa.gov/docs/tess/data-access.html</a:t>
            </a:r>
            <a:r>
              <a:rPr lang="en-US" sz="1400" dirty="0"/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aseline="30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1</a:t>
            </a:r>
            <a:r>
              <a:rPr lang="en-US" sz="1400" dirty="0"/>
              <a:t>More info at </a:t>
            </a:r>
            <a:r>
              <a:rPr lang="en-US" sz="1400" dirty="0">
                <a:hlinkClick r:id="rId6"/>
              </a:rPr>
              <a:t>https://photutils.readthedocs.io/en/stable/detection.html</a:t>
            </a:r>
            <a:r>
              <a:rPr lang="en-US" sz="1400" dirty="0"/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baseline="30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2 </a:t>
            </a:r>
            <a:r>
              <a:rPr lang="en-US" sz="1400" dirty="0">
                <a:hlinkClick r:id="rId7"/>
              </a:rPr>
              <a:t>https://astrocut.readthedocs.io</a:t>
            </a:r>
            <a:r>
              <a:rPr lang="en-US" sz="1400" dirty="0"/>
              <a:t> 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0B3B9-35EC-4BEA-95BB-15A468DEEC9E}"/>
              </a:ext>
            </a:extLst>
          </p:cNvPr>
          <p:cNvGrpSpPr/>
          <p:nvPr/>
        </p:nvGrpSpPr>
        <p:grpSpPr>
          <a:xfrm>
            <a:off x="3724659" y="2932778"/>
            <a:ext cx="1855316" cy="2320148"/>
            <a:chOff x="4044809" y="3302218"/>
            <a:chExt cx="1855316" cy="2320148"/>
          </a:xfrm>
        </p:grpSpPr>
        <p:pic>
          <p:nvPicPr>
            <p:cNvPr id="14" name="Picture 13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98F33772-00CA-47D8-AC64-A2A4F1D91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180593" y="3302218"/>
              <a:ext cx="1504244" cy="1128183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F082AB8-4691-4960-95E8-75189817FE5C}"/>
                </a:ext>
              </a:extLst>
            </p:cNvPr>
            <p:cNvSpPr txBox="1"/>
            <p:nvPr/>
          </p:nvSpPr>
          <p:spPr>
            <a:xfrm>
              <a:off x="4044809" y="4717503"/>
              <a:ext cx="1855316" cy="904863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1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Process each FFI for Star Detection</a:t>
              </a:r>
              <a:br>
                <a:rPr lang="en-US" sz="11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</a:br>
              <a:r>
                <a:rPr lang="en-US" sz="11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(coordinates &amp; magnitude)</a:t>
              </a:r>
              <a:r>
                <a:rPr lang="en-US" sz="1100" baseline="30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 1</a:t>
              </a:r>
              <a:endParaRPr lang="en-US" sz="11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9953113D-AA74-4C92-B83C-545C0344BE77}"/>
              </a:ext>
            </a:extLst>
          </p:cNvPr>
          <p:cNvCxnSpPr>
            <a:cxnSpLocks/>
            <a:stCxn id="14" idx="3"/>
            <a:endCxn id="11" idx="2"/>
          </p:cNvCxnSpPr>
          <p:nvPr/>
        </p:nvCxnSpPr>
        <p:spPr>
          <a:xfrm>
            <a:off x="5364687" y="3496870"/>
            <a:ext cx="645972" cy="197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6" name="Picture 12" descr="Resultado de imagen de nasa logo">
            <a:extLst>
              <a:ext uri="{FF2B5EF4-FFF2-40B4-BE49-F238E27FC236}">
                <a16:creationId xmlns:a16="http://schemas.microsoft.com/office/drawing/2014/main" id="{725A4BEA-E8CD-4746-83BE-7A3BDFCF4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4659" y="3832068"/>
            <a:ext cx="466452" cy="39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3C25C523-D66B-485A-91A6-79E9B8F8DFB6}"/>
              </a:ext>
            </a:extLst>
          </p:cNvPr>
          <p:cNvGrpSpPr/>
          <p:nvPr/>
        </p:nvGrpSpPr>
        <p:grpSpPr>
          <a:xfrm>
            <a:off x="5464001" y="3040058"/>
            <a:ext cx="1855316" cy="2065570"/>
            <a:chOff x="5595379" y="3409498"/>
            <a:chExt cx="1855316" cy="2065570"/>
          </a:xfrm>
        </p:grpSpPr>
        <p:sp>
          <p:nvSpPr>
            <p:cNvPr id="11" name="Cylinder 10">
              <a:extLst>
                <a:ext uri="{FF2B5EF4-FFF2-40B4-BE49-F238E27FC236}">
                  <a16:creationId xmlns:a16="http://schemas.microsoft.com/office/drawing/2014/main" id="{AB107268-DE31-436F-B0F3-75C01B5AD12E}"/>
                </a:ext>
              </a:extLst>
            </p:cNvPr>
            <p:cNvSpPr/>
            <p:nvPr/>
          </p:nvSpPr>
          <p:spPr bwMode="auto">
            <a:xfrm>
              <a:off x="6142037" y="3409498"/>
              <a:ext cx="762000" cy="917575"/>
            </a:xfrm>
            <a:prstGeom prst="can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Stars Catalog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53C4795-38DE-4C5C-8343-5D955620E7C8}"/>
                </a:ext>
              </a:extLst>
            </p:cNvPr>
            <p:cNvSpPr txBox="1"/>
            <p:nvPr/>
          </p:nvSpPr>
          <p:spPr>
            <a:xfrm>
              <a:off x="5595379" y="4722554"/>
              <a:ext cx="1855316" cy="75251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1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SQL Azure Database</a:t>
              </a:r>
              <a:br>
                <a:rPr lang="en-US" sz="11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</a:br>
              <a:r>
                <a:rPr lang="en-US" sz="11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with Star coordinates</a:t>
              </a:r>
              <a:br>
                <a:rPr lang="en-US" sz="11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</a:br>
              <a:r>
                <a:rPr lang="en-US" sz="11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&amp; magnitude</a:t>
              </a:r>
            </a:p>
          </p:txBody>
        </p:sp>
      </p:grp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57C4F928-596C-4307-B5BF-E909E390E971}"/>
              </a:ext>
            </a:extLst>
          </p:cNvPr>
          <p:cNvCxnSpPr>
            <a:cxnSpLocks/>
            <a:stCxn id="11" idx="4"/>
          </p:cNvCxnSpPr>
          <p:nvPr/>
        </p:nvCxnSpPr>
        <p:spPr>
          <a:xfrm flipV="1">
            <a:off x="6772659" y="3497209"/>
            <a:ext cx="647609" cy="163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ABBB755-D610-4C9A-9489-9E985C5850FE}"/>
              </a:ext>
            </a:extLst>
          </p:cNvPr>
          <p:cNvSpPr txBox="1"/>
          <p:nvPr/>
        </p:nvSpPr>
        <p:spPr>
          <a:xfrm>
            <a:off x="7193426" y="4363553"/>
            <a:ext cx="1855316" cy="75251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1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AstroCut</a:t>
            </a:r>
            <a:r>
              <a:rPr lang="en-US" sz="1100" baseline="30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2</a:t>
            </a:r>
            <a:r>
              <a:rPr lang="en-US" sz="11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tool for splitting the FFIs into start “target” files (TPFs)</a:t>
            </a:r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D03DD947-EADD-439A-8549-97B2B92E9ED1}"/>
              </a:ext>
            </a:extLst>
          </p:cNvPr>
          <p:cNvCxnSpPr>
            <a:cxnSpLocks/>
            <a:endCxn id="1030" idx="1"/>
          </p:cNvCxnSpPr>
          <p:nvPr/>
        </p:nvCxnSpPr>
        <p:spPr>
          <a:xfrm>
            <a:off x="8821900" y="3497209"/>
            <a:ext cx="723810" cy="317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7426CAD4-4F92-48A8-8E31-659382A7FDB2}"/>
              </a:ext>
            </a:extLst>
          </p:cNvPr>
          <p:cNvSpPr txBox="1"/>
          <p:nvPr/>
        </p:nvSpPr>
        <p:spPr>
          <a:xfrm>
            <a:off x="8744119" y="2979666"/>
            <a:ext cx="930871" cy="6001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1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To Azure Storage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6B223B9-872B-40F8-B821-CEF0A6F5E45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72665" y="3338433"/>
            <a:ext cx="1276528" cy="323895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A48B842F-10B1-4F6C-B77B-24CA48491D7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19736" y="1771749"/>
            <a:ext cx="540696" cy="481013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E5C42A9F-1484-423F-A032-886DA881526E}"/>
              </a:ext>
            </a:extLst>
          </p:cNvPr>
          <p:cNvSpPr txBox="1"/>
          <p:nvPr/>
        </p:nvSpPr>
        <p:spPr>
          <a:xfrm>
            <a:off x="3983913" y="1741599"/>
            <a:ext cx="2322174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E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Data </a:t>
            </a:r>
            <a:r>
              <a:rPr lang="es-ES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Pre-processing</a:t>
            </a:r>
            <a:endParaRPr lang="es-ES_tradnl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7332684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B16F-FDDA-48F4-97AC-D058E3CA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GAB Science Lab “pipelines”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A0535A7-A5F3-4A97-BCF8-61227F3C68BC}"/>
              </a:ext>
            </a:extLst>
          </p:cNvPr>
          <p:cNvGrpSpPr/>
          <p:nvPr/>
        </p:nvGrpSpPr>
        <p:grpSpPr>
          <a:xfrm>
            <a:off x="541328" y="1744662"/>
            <a:ext cx="2643951" cy="2907383"/>
            <a:chOff x="6092309" y="3216930"/>
            <a:chExt cx="1606426" cy="1766483"/>
          </a:xfrm>
        </p:grpSpPr>
        <p:pic>
          <p:nvPicPr>
            <p:cNvPr id="1030" name="Picture 6" descr="https://heasarc.gsfc.nasa.gov/docs/tess/images/data/tess_tpf.png">
              <a:extLst>
                <a:ext uri="{FF2B5EF4-FFF2-40B4-BE49-F238E27FC236}">
                  <a16:creationId xmlns:a16="http://schemas.microsoft.com/office/drawing/2014/main" id="{0AC7B52A-79D9-4D3F-A5E5-44B5177D5D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42038" y="3216930"/>
              <a:ext cx="1556697" cy="1221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90527B9-BF0D-49CE-8573-737D74E72748}"/>
                </a:ext>
              </a:extLst>
            </p:cNvPr>
            <p:cNvSpPr txBox="1"/>
            <p:nvPr/>
          </p:nvSpPr>
          <p:spPr>
            <a:xfrm>
              <a:off x="6092309" y="4487862"/>
              <a:ext cx="1481551" cy="495551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6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TPFs (Target Pixel Files)</a:t>
              </a:r>
            </a:p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6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10x10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262C3AF-9453-412E-8787-BD85C39C5450}"/>
              </a:ext>
            </a:extLst>
          </p:cNvPr>
          <p:cNvGrpSpPr/>
          <p:nvPr/>
        </p:nvGrpSpPr>
        <p:grpSpPr>
          <a:xfrm>
            <a:off x="4237038" y="1744662"/>
            <a:ext cx="3047999" cy="2626071"/>
            <a:chOff x="4122208" y="2446417"/>
            <a:chExt cx="3047999" cy="2626071"/>
          </a:xfrm>
        </p:grpSpPr>
        <p:pic>
          <p:nvPicPr>
            <p:cNvPr id="1028" name="Picture 4" descr="https://i.kinja-img.com/gawker-media/image/upload/c_lfill,w_768,q_90/erzmvyi3rcbtyx0zc1cm.jpg">
              <a:extLst>
                <a:ext uri="{FF2B5EF4-FFF2-40B4-BE49-F238E27FC236}">
                  <a16:creationId xmlns:a16="http://schemas.microsoft.com/office/drawing/2014/main" id="{6C07B989-3366-4DB4-B03E-63F383549E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22208" y="2446417"/>
              <a:ext cx="3047999" cy="20280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90C4D96-23F3-4117-9C78-16CAAB94608A}"/>
                </a:ext>
              </a:extLst>
            </p:cNvPr>
            <p:cNvSpPr txBox="1"/>
            <p:nvPr/>
          </p:nvSpPr>
          <p:spPr>
            <a:xfrm>
              <a:off x="4719868" y="4555423"/>
              <a:ext cx="1852687" cy="51706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6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Light Curve Files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1566852-0A75-4FCF-BE73-0181A365CB80}"/>
              </a:ext>
            </a:extLst>
          </p:cNvPr>
          <p:cNvSpPr txBox="1"/>
          <p:nvPr/>
        </p:nvSpPr>
        <p:spPr>
          <a:xfrm>
            <a:off x="8503177" y="3874909"/>
            <a:ext cx="2769220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Result of the ML algorithm</a:t>
            </a:r>
            <a:b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searching for exoplanets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1E068D2-7F2C-444C-A778-67C3669AD506}"/>
              </a:ext>
            </a:extLst>
          </p:cNvPr>
          <p:cNvSpPr/>
          <p:nvPr/>
        </p:nvSpPr>
        <p:spPr bwMode="auto">
          <a:xfrm>
            <a:off x="3036880" y="2168677"/>
            <a:ext cx="1387472" cy="911851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Pipeline 1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6944B6B-2A0E-455C-B5C5-277BFB24579F}"/>
              </a:ext>
            </a:extLst>
          </p:cNvPr>
          <p:cNvSpPr/>
          <p:nvPr/>
        </p:nvSpPr>
        <p:spPr bwMode="auto">
          <a:xfrm>
            <a:off x="7115705" y="2168676"/>
            <a:ext cx="1387472" cy="911851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Pipeline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1C022D-1687-44EC-9757-0AC4A8071AF9}"/>
              </a:ext>
            </a:extLst>
          </p:cNvPr>
          <p:cNvSpPr txBox="1"/>
          <p:nvPr/>
        </p:nvSpPr>
        <p:spPr>
          <a:xfrm>
            <a:off x="531722" y="4966897"/>
            <a:ext cx="11172915" cy="185589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Pipelines = algorithms implemented on the GAB client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j-lt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Pipeline 1: generates light curves from TPFs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Pipeline 2: analyze the light curves searching for exoplanets using ML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C9EE0D-D2CA-4190-ADAB-7DE3F6FF82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5938" y="1549933"/>
            <a:ext cx="2562104" cy="222857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6966333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C4A70-4672-49AE-B200-DB9DB4792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Science Lab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A861D-68F1-4247-96D6-A0E4F0D57D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9" y="1516062"/>
            <a:ext cx="11734798" cy="5355312"/>
          </a:xfrm>
        </p:spPr>
        <p:txBody>
          <a:bodyPr/>
          <a:lstStyle/>
          <a:p>
            <a:r>
              <a:rPr lang="en-US" dirty="0"/>
              <a:t>Lab Server hosted on Azure</a:t>
            </a:r>
          </a:p>
          <a:p>
            <a:pPr lvl="1"/>
            <a:r>
              <a:rPr lang="en-US" dirty="0"/>
              <a:t>Orchestrates the delivery of data to the Lab clients </a:t>
            </a:r>
          </a:p>
          <a:p>
            <a:pPr lvl="1"/>
            <a:endParaRPr lang="en-US" dirty="0"/>
          </a:p>
          <a:p>
            <a:r>
              <a:rPr lang="en-US" dirty="0"/>
              <a:t>Lab Client running on Docker containers</a:t>
            </a:r>
          </a:p>
          <a:p>
            <a:pPr lvl="1"/>
            <a:r>
              <a:rPr lang="en-US" dirty="0"/>
              <a:t>Deploy on Azure Container Instances, on your laptop by using Docker Desktop, or on any other Docker powered environment.</a:t>
            </a:r>
          </a:p>
          <a:p>
            <a:pPr lvl="1"/>
            <a:r>
              <a:rPr lang="en-US" dirty="0"/>
              <a:t>Runs the ML algorithms</a:t>
            </a:r>
          </a:p>
          <a:p>
            <a:pPr lvl="1"/>
            <a:r>
              <a:rPr lang="en-US" dirty="0"/>
              <a:t>The lab will continue working after the Global Azure Bootcamp day (expect more Docker images for different flavors (CPU optimized, GPU optimized, etc.) in the future)</a:t>
            </a:r>
          </a:p>
          <a:p>
            <a:pPr lvl="1"/>
            <a:endParaRPr lang="en-US" dirty="0"/>
          </a:p>
          <a:p>
            <a:r>
              <a:rPr lang="en-US" dirty="0"/>
              <a:t>Global Dashboards</a:t>
            </a:r>
          </a:p>
          <a:p>
            <a:pPr lvl="1"/>
            <a:r>
              <a:rPr lang="en-US" dirty="0"/>
              <a:t>Just for fun, check how is your progress compared with other locations around the world.</a:t>
            </a:r>
          </a:p>
          <a:p>
            <a:pPr lvl="1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5762823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6F5CDC-0E55-49B0-B044-B28781173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Deployment instructions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2B4F3BC-49B7-42B4-A04B-7EA2644E87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7238999" cy="2769989"/>
          </a:xfrm>
        </p:spPr>
        <p:txBody>
          <a:bodyPr/>
          <a:lstStyle/>
          <a:p>
            <a:r>
              <a:rPr lang="en-US">
                <a:hlinkClick r:id="rId2"/>
              </a:rPr>
              <a:t>http://bit.ly/GAB2019ScienceLab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Support through GAB forums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890BA8C-B09A-4E72-B927-4A80F5188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8437" y="1897062"/>
            <a:ext cx="39243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9445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0134598" cy="917575"/>
          </a:xfrm>
        </p:spPr>
        <p:txBody>
          <a:bodyPr/>
          <a:lstStyle/>
          <a:p>
            <a:r>
              <a:rPr lang="en-US" dirty="0"/>
              <a:t>Proposals for 2020’s science lab?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8991599" cy="3108543"/>
          </a:xfrm>
        </p:spPr>
        <p:txBody>
          <a:bodyPr/>
          <a:lstStyle/>
          <a:p>
            <a:r>
              <a:rPr lang="en-US" dirty="0"/>
              <a:t>Non profit </a:t>
            </a:r>
          </a:p>
          <a:p>
            <a:r>
              <a:rPr lang="en-US" dirty="0"/>
              <a:t>Research for the future of the humanity</a:t>
            </a:r>
          </a:p>
          <a:p>
            <a:r>
              <a:rPr lang="en-US" dirty="0"/>
              <a:t>Huge quantity of data to process</a:t>
            </a:r>
          </a:p>
          <a:p>
            <a:r>
              <a:rPr lang="en-US" dirty="0"/>
              <a:t>Ability to run in batches </a:t>
            </a:r>
          </a:p>
          <a:p>
            <a:pPr lvl="1"/>
            <a:r>
              <a:rPr lang="en-US" dirty="0"/>
              <a:t>Real time simulations doesn’t fit well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637" y="5859462"/>
            <a:ext cx="11125199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Contact: 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global@azurebootcamp.net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for proposals</a:t>
            </a:r>
          </a:p>
        </p:txBody>
      </p:sp>
    </p:spTree>
    <p:extLst>
      <p:ext uri="{BB962C8B-B14F-4D97-AF65-F5344CB8AC3E}">
        <p14:creationId xmlns:p14="http://schemas.microsoft.com/office/powerpoint/2010/main" val="397537251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1182324F-0365-4CD6-B875-58D8E233AEA4}"/>
              </a:ext>
            </a:extLst>
          </p:cNvPr>
          <p:cNvSpPr txBox="1">
            <a:spLocks/>
          </p:cNvSpPr>
          <p:nvPr/>
        </p:nvSpPr>
        <p:spPr>
          <a:xfrm>
            <a:off x="215106" y="343564"/>
            <a:ext cx="12006262" cy="620169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4400" dirty="0">
                <a:solidFill>
                  <a:schemeClr val="bg1"/>
                </a:solidFill>
              </a:rPr>
              <a:t>Credits</a:t>
            </a:r>
          </a:p>
          <a:p>
            <a:pPr marL="0" indent="0" fontAlgn="base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fontAlgn="base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fontAlgn="base">
              <a:buNone/>
            </a:pPr>
            <a:r>
              <a:rPr lang="en-US" sz="2000" dirty="0">
                <a:solidFill>
                  <a:schemeClr val="bg1"/>
                </a:solidFill>
              </a:rPr>
              <a:t>Special thanks to the people that has invested their invaluable time on building this project for the future of the humanity.</a:t>
            </a:r>
          </a:p>
          <a:p>
            <a:pPr marL="0" indent="0" fontAlgn="base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fontAlgn="base"/>
            <a:r>
              <a:rPr lang="en-US" sz="2000" b="1" dirty="0">
                <a:solidFill>
                  <a:schemeClr val="bg1"/>
                </a:solidFill>
              </a:rPr>
              <a:t>Sebastián Hidalgo</a:t>
            </a:r>
            <a:r>
              <a:rPr lang="en-US" sz="2000" dirty="0">
                <a:solidFill>
                  <a:schemeClr val="bg1"/>
                </a:solidFill>
              </a:rPr>
              <a:t>, Dr. Astrophysics, Institute of Astrophysics of the Canary Islands (working on the ML pipeline)</a:t>
            </a:r>
          </a:p>
          <a:p>
            <a:pPr fontAlgn="base"/>
            <a:r>
              <a:rPr lang="en-US" sz="2000" b="1" dirty="0">
                <a:solidFill>
                  <a:schemeClr val="bg1"/>
                </a:solidFill>
              </a:rPr>
              <a:t>Enric </a:t>
            </a:r>
            <a:r>
              <a:rPr lang="en-US" sz="2000" b="1" dirty="0" err="1">
                <a:solidFill>
                  <a:schemeClr val="bg1"/>
                </a:solidFill>
              </a:rPr>
              <a:t>Pallé</a:t>
            </a:r>
            <a:r>
              <a:rPr lang="en-US" sz="2000" dirty="0">
                <a:solidFill>
                  <a:schemeClr val="bg1"/>
                </a:solidFill>
              </a:rPr>
              <a:t>, Dr. Astrophysics, Institute of Astrophysics of the Canary Islands (exoplanet research team)</a:t>
            </a:r>
          </a:p>
          <a:p>
            <a:pPr fontAlgn="base"/>
            <a:r>
              <a:rPr lang="en-US" sz="2000" b="1" dirty="0">
                <a:solidFill>
                  <a:schemeClr val="bg1"/>
                </a:solidFill>
              </a:rPr>
              <a:t>Diego Hidalgo</a:t>
            </a:r>
            <a:r>
              <a:rPr lang="en-US" sz="2000" dirty="0">
                <a:solidFill>
                  <a:schemeClr val="bg1"/>
                </a:solidFill>
              </a:rPr>
              <a:t>, Master’s Degree in Astrophysics, Institute of Astrophysics of the Canary Islands (working on the light curves pipeline)</a:t>
            </a:r>
          </a:p>
          <a:p>
            <a:pPr fontAlgn="base"/>
            <a:r>
              <a:rPr lang="en-US" sz="2000" b="1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David Rodriguez</a:t>
            </a:r>
            <a:r>
              <a:rPr lang="en-US" sz="2000" dirty="0">
                <a:solidFill>
                  <a:schemeClr val="bg1"/>
                </a:solidFill>
              </a:rPr>
              <a:t>, CTO at Intelequia, Azure MVP &amp; Regional Director (project coordinator, TESS data processing)</a:t>
            </a:r>
          </a:p>
          <a:p>
            <a:pPr fontAlgn="base"/>
            <a:r>
              <a:rPr lang="en-US" sz="2000" b="1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Martin Abbott</a:t>
            </a:r>
            <a:r>
              <a:rPr lang="en-US" sz="2000" dirty="0">
                <a:solidFill>
                  <a:schemeClr val="bg1"/>
                </a:solidFill>
              </a:rPr>
              <a:t>, Solution Architect at Insight, Azure MVP (project coordination)</a:t>
            </a:r>
          </a:p>
          <a:p>
            <a:pPr fontAlgn="base"/>
            <a:r>
              <a:rPr lang="en-US" sz="2000" b="1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Alberto Marcos</a:t>
            </a:r>
            <a:r>
              <a:rPr lang="en-US" sz="2000" dirty="0">
                <a:solidFill>
                  <a:schemeClr val="bg1"/>
                </a:solidFill>
              </a:rPr>
              <a:t>, Higher Education Account Executive, Microsoft Iberica (TESS data processing)</a:t>
            </a:r>
          </a:p>
          <a:p>
            <a:pPr fontAlgn="base"/>
            <a:r>
              <a:rPr lang="en-US" sz="2000" b="1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Victor Calero</a:t>
            </a:r>
            <a:r>
              <a:rPr lang="en-US" sz="2000" dirty="0">
                <a:solidFill>
                  <a:schemeClr val="bg1"/>
                </a:solidFill>
              </a:rPr>
              <a:t>, Software Engineer, Intelequia (video production)</a:t>
            </a:r>
          </a:p>
          <a:p>
            <a:pPr fontAlgn="base"/>
            <a:r>
              <a:rPr lang="en-US" sz="2000" b="1" u="sng" dirty="0">
                <a:solidFill>
                  <a:schemeClr val="bg1"/>
                </a:solidFill>
              </a:rPr>
              <a:t>Santiago Porras</a:t>
            </a:r>
            <a:r>
              <a:rPr lang="en-US" sz="2000" dirty="0">
                <a:solidFill>
                  <a:schemeClr val="bg1"/>
                </a:solidFill>
              </a:rPr>
              <a:t>, Innovation Team Leader at </a:t>
            </a:r>
            <a:r>
              <a:rPr lang="en-US" sz="2000" dirty="0" err="1">
                <a:solidFill>
                  <a:schemeClr val="bg1"/>
                </a:solidFill>
              </a:rPr>
              <a:t>Encamina</a:t>
            </a:r>
            <a:r>
              <a:rPr lang="en-US" sz="2000" dirty="0">
                <a:solidFill>
                  <a:schemeClr val="bg1"/>
                </a:solidFill>
              </a:rPr>
              <a:t> (Global Dashboards)</a:t>
            </a:r>
          </a:p>
          <a:p>
            <a:pPr marL="0" indent="0">
              <a:buFont typeface="Arial" pitchFamily="34" charset="0"/>
              <a:buNone/>
            </a:pPr>
            <a:endParaRPr lang="en-US" sz="1400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660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F6B886-52F6-436F-BD8B-F7FEBA1C6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the Science Lab?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B149437-007A-4FF1-A976-48728B7734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11734798" cy="4462760"/>
          </a:xfrm>
        </p:spPr>
        <p:txBody>
          <a:bodyPr/>
          <a:lstStyle/>
          <a:p>
            <a:r>
              <a:rPr lang="en-US" dirty="0"/>
              <a:t>A non profit lab being deployed worldwide </a:t>
            </a:r>
          </a:p>
          <a:p>
            <a:r>
              <a:rPr lang="en-US" dirty="0"/>
              <a:t>Attendees collaborating on a non profit cause</a:t>
            </a:r>
          </a:p>
          <a:p>
            <a:r>
              <a:rPr lang="en-US" dirty="0"/>
              <a:t>Hundreds of compute years in just one day</a:t>
            </a:r>
          </a:p>
          <a:p>
            <a:endParaRPr lang="en-US" dirty="0"/>
          </a:p>
          <a:p>
            <a:r>
              <a:rPr lang="en-US" dirty="0"/>
              <a:t>Previous science labs: </a:t>
            </a:r>
          </a:p>
          <a:p>
            <a:pPr lvl="1"/>
            <a:r>
              <a:rPr lang="en-US" dirty="0"/>
              <a:t>Type 2 Diabetes</a:t>
            </a:r>
          </a:p>
          <a:p>
            <a:pPr lvl="1"/>
            <a:r>
              <a:rPr lang="en-US" dirty="0"/>
              <a:t>Breast Cancer</a:t>
            </a:r>
          </a:p>
          <a:p>
            <a:pPr lvl="1"/>
            <a:r>
              <a:rPr lang="en-US" dirty="0"/>
              <a:t>Star formation and Galaxies</a:t>
            </a:r>
          </a:p>
        </p:txBody>
      </p:sp>
    </p:spTree>
    <p:extLst>
      <p:ext uri="{BB962C8B-B14F-4D97-AF65-F5344CB8AC3E}">
        <p14:creationId xmlns:p14="http://schemas.microsoft.com/office/powerpoint/2010/main" val="274341248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9A3B5F5-7B27-47E1-A668-0C4742935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860" y="2125662"/>
            <a:ext cx="7885177" cy="2179058"/>
          </a:xfrm>
        </p:spPr>
        <p:txBody>
          <a:bodyPr/>
          <a:lstStyle/>
          <a:p>
            <a:r>
              <a:rPr lang="es-ES" dirty="0"/>
              <a:t>2019’s </a:t>
            </a:r>
            <a:r>
              <a:rPr lang="es-ES" dirty="0" err="1"/>
              <a:t>Science</a:t>
            </a:r>
            <a:r>
              <a:rPr lang="es-ES" dirty="0"/>
              <a:t> Lab</a:t>
            </a:r>
            <a:br>
              <a:rPr lang="es-ES" dirty="0"/>
            </a:br>
            <a:r>
              <a:rPr lang="es-ES" dirty="0" err="1"/>
              <a:t>Exoplanet</a:t>
            </a:r>
            <a:r>
              <a:rPr lang="es-ES" dirty="0"/>
              <a:t> </a:t>
            </a:r>
            <a:r>
              <a:rPr lang="es-ES" dirty="0" err="1"/>
              <a:t>hunting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200001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atellite in space&#10;&#10;Description automatically generated">
            <a:extLst>
              <a:ext uri="{FF2B5EF4-FFF2-40B4-BE49-F238E27FC236}">
                <a16:creationId xmlns:a16="http://schemas.microsoft.com/office/drawing/2014/main" id="{F466DAB6-5AFF-40E2-9932-3D255B95B9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103" b="11797"/>
          <a:stretch/>
        </p:blipFill>
        <p:spPr>
          <a:xfrm>
            <a:off x="-35740" y="-1"/>
            <a:ext cx="12472215" cy="69945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E5A5373-3BFD-4225-A3E1-144ECA673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740" y="295274"/>
            <a:ext cx="6101577" cy="917575"/>
          </a:xfrm>
          <a:solidFill>
            <a:srgbClr val="000000">
              <a:alpha val="40000"/>
            </a:srgb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The Kepler Spacecraft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956DF2-F1B0-4E6B-BC3B-C80B979A26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11734798" cy="4893647"/>
          </a:xfrm>
          <a:solidFill>
            <a:srgbClr val="000000">
              <a:alpha val="50196"/>
            </a:srgb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spacecraft was retired on October 28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2018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Huge amount of data to analyze</a:t>
            </a:r>
            <a:r>
              <a:rPr lang="en-US" baseline="30000" dirty="0">
                <a:solidFill>
                  <a:schemeClr val="bg1"/>
                </a:solidFill>
              </a:rPr>
              <a:t>1</a:t>
            </a:r>
            <a:r>
              <a:rPr lang="en-US" dirty="0">
                <a:solidFill>
                  <a:schemeClr val="bg1"/>
                </a:solidFill>
              </a:rPr>
              <a:t>, that have been already analyzed by NASA and other organizations</a:t>
            </a:r>
          </a:p>
          <a:p>
            <a:r>
              <a:rPr lang="en-US" dirty="0">
                <a:solidFill>
                  <a:schemeClr val="bg1"/>
                </a:solidFill>
              </a:rPr>
              <a:t>Around 1.000 exoplanets have been obtained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The analysis looks for objects such as planets, giant comets, trojan asteroids or unclassified objects (they are there, but nobody knows what they are)</a:t>
            </a:r>
          </a:p>
          <a:p>
            <a:r>
              <a:rPr lang="en-US" dirty="0">
                <a:solidFill>
                  <a:schemeClr val="bg1"/>
                </a:solidFill>
              </a:rPr>
              <a:t>Scientific community is sure there are more objects hidden on Kepler data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For example planets that have gone unnoticed, satellites on other planets, asteroids, comets and event objects that are difficult to explain.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baseline="30000" dirty="0">
                <a:solidFill>
                  <a:schemeClr val="bg1"/>
                </a:solidFill>
              </a:rPr>
              <a:t>1 </a:t>
            </a:r>
            <a:r>
              <a:rPr lang="en-US" sz="16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https://keplerscience.arc.nasa.gov/data-products.html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7610738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n artistâs illustration of the Transiting Exoplanet Survey Satellite. Credits: NASA Goddard Space Flight Center">
            <a:extLst>
              <a:ext uri="{FF2B5EF4-FFF2-40B4-BE49-F238E27FC236}">
                <a16:creationId xmlns:a16="http://schemas.microsoft.com/office/drawing/2014/main" id="{DE405B04-D40B-477B-847C-346C8A14D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12436475" cy="6989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E5A5373-3BFD-4225-A3E1-144ECA673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740" y="295274"/>
            <a:ext cx="6101577" cy="917575"/>
          </a:xfrm>
          <a:solidFill>
            <a:srgbClr val="000000">
              <a:alpha val="40000"/>
            </a:srgb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The TESS Spacecraft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956DF2-F1B0-4E6B-BC3B-C80B979A26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2072265"/>
            <a:ext cx="11734798" cy="3853363"/>
          </a:xfrm>
          <a:solidFill>
            <a:srgbClr val="000000">
              <a:alpha val="50196"/>
            </a:srgb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Launched on April 18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2018 to replace Kepler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Space telescope for NASA’s Explorers program</a:t>
            </a:r>
          </a:p>
          <a:p>
            <a:r>
              <a:rPr lang="en-US" dirty="0">
                <a:solidFill>
                  <a:schemeClr val="bg1"/>
                </a:solidFill>
              </a:rPr>
              <a:t>Designed to search for exoplanets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Uses transient method in an area 400 times larger than that covered by Kepler mission</a:t>
            </a:r>
          </a:p>
          <a:p>
            <a:r>
              <a:rPr lang="en-US" dirty="0">
                <a:solidFill>
                  <a:schemeClr val="bg1"/>
                </a:solidFill>
              </a:rPr>
              <a:t>Expected to find more than 20K exoplanets in 2 years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That is more than the 3.800 exoplanets known when it launched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sz="2400" b="1" u="sng" baseline="30000" dirty="0">
                <a:solidFill>
                  <a:schemeClr val="bg1"/>
                </a:solidFill>
              </a:rPr>
              <a:t>https://heasarc.gsfc.nasa.gov/docs/tess/ </a:t>
            </a:r>
            <a:endParaRPr lang="en-US" sz="1800" b="1" u="sng" dirty="0">
              <a:solidFill>
                <a:schemeClr val="bg1"/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87F9FFB3-7BB2-4FF4-A1A3-1186BB3B2492}"/>
              </a:ext>
            </a:extLst>
          </p:cNvPr>
          <p:cNvSpPr/>
          <p:nvPr/>
        </p:nvSpPr>
        <p:spPr>
          <a:xfrm>
            <a:off x="274638" y="1028183"/>
            <a:ext cx="3627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 err="1">
                <a:solidFill>
                  <a:schemeClr val="bg1"/>
                </a:solidFill>
                <a:latin typeface="+mj-lt"/>
              </a:rPr>
              <a:t>Transiting</a:t>
            </a:r>
            <a:r>
              <a:rPr lang="es-ES_tradnl" dirty="0">
                <a:solidFill>
                  <a:schemeClr val="bg1"/>
                </a:solidFill>
                <a:latin typeface="+mj-lt"/>
              </a:rPr>
              <a:t> </a:t>
            </a:r>
            <a:r>
              <a:rPr lang="es-ES_tradnl" dirty="0" err="1">
                <a:solidFill>
                  <a:schemeClr val="bg1"/>
                </a:solidFill>
                <a:latin typeface="+mj-lt"/>
              </a:rPr>
              <a:t>Exoplanet</a:t>
            </a:r>
            <a:r>
              <a:rPr lang="es-ES_tradnl" dirty="0">
                <a:solidFill>
                  <a:schemeClr val="bg1"/>
                </a:solidFill>
                <a:latin typeface="+mj-lt"/>
              </a:rPr>
              <a:t> </a:t>
            </a:r>
            <a:r>
              <a:rPr lang="es-ES_tradnl" dirty="0" err="1">
                <a:solidFill>
                  <a:schemeClr val="bg1"/>
                </a:solidFill>
                <a:latin typeface="+mj-lt"/>
              </a:rPr>
              <a:t>Survey</a:t>
            </a:r>
            <a:r>
              <a:rPr lang="es-ES_tradnl" dirty="0">
                <a:solidFill>
                  <a:schemeClr val="bg1"/>
                </a:solidFill>
                <a:latin typeface="+mj-lt"/>
              </a:rPr>
              <a:t> </a:t>
            </a:r>
            <a:r>
              <a:rPr lang="es-ES_tradnl" dirty="0" err="1">
                <a:solidFill>
                  <a:schemeClr val="bg1"/>
                </a:solidFill>
                <a:latin typeface="+mj-lt"/>
              </a:rPr>
              <a:t>Satellite</a:t>
            </a:r>
            <a:endParaRPr lang="es-ES_tradnl" b="0" i="0" dirty="0">
              <a:solidFill>
                <a:schemeClr val="bg1"/>
              </a:solidFill>
              <a:effectLst/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9742301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NASA’s New Planet Hunter - TESS">
            <a:hlinkClick r:id="" action="ppaction://media"/>
            <a:extLst>
              <a:ext uri="{FF2B5EF4-FFF2-40B4-BE49-F238E27FC236}">
                <a16:creationId xmlns:a16="http://schemas.microsoft.com/office/drawing/2014/main" id="{A14B002F-F785-49C5-AE82-50410BA18E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-1"/>
            <a:ext cx="12434711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0251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3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AAFC10-6F45-4B63-8C31-0E5D4401E0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711"/>
          <a:stretch/>
        </p:blipFill>
        <p:spPr>
          <a:xfrm>
            <a:off x="0" y="0"/>
            <a:ext cx="12436476" cy="69945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4EF79D-3E5B-4476-8F71-87B89886C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5275"/>
            <a:ext cx="4618037" cy="839788"/>
          </a:xfrm>
          <a:solidFill>
            <a:srgbClr val="000000">
              <a:alpha val="25882"/>
            </a:srgb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 The </a:t>
            </a:r>
            <a:r>
              <a:rPr lang="en-US" dirty="0" err="1">
                <a:solidFill>
                  <a:schemeClr val="bg1"/>
                </a:solidFill>
              </a:rPr>
              <a:t>Tabbi’s</a:t>
            </a:r>
            <a:r>
              <a:rPr lang="en-US" dirty="0">
                <a:solidFill>
                  <a:schemeClr val="bg1"/>
                </a:solidFill>
              </a:rPr>
              <a:t> Star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B8C7E-B367-49D4-B9CF-E47196F123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9" y="3573462"/>
            <a:ext cx="8991598" cy="2923877"/>
          </a:xfrm>
          <a:solidFill>
            <a:srgbClr val="000000">
              <a:alpha val="30196"/>
            </a:srgbClr>
          </a:solidFill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Tabbi’s</a:t>
            </a:r>
            <a:r>
              <a:rPr lang="en-US" dirty="0">
                <a:solidFill>
                  <a:schemeClr val="bg1"/>
                </a:solidFill>
              </a:rPr>
              <a:t> Star and the alien megastructures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As example of a deeper analysis, is the </a:t>
            </a:r>
            <a:r>
              <a:rPr lang="en-US" dirty="0" err="1">
                <a:solidFill>
                  <a:schemeClr val="bg1"/>
                </a:solidFill>
              </a:rPr>
              <a:t>Tabbi’s</a:t>
            </a:r>
            <a:r>
              <a:rPr lang="en-US" dirty="0">
                <a:solidFill>
                  <a:schemeClr val="bg1"/>
                </a:solidFill>
              </a:rPr>
              <a:t> Star and the alien megastructures that were so famous a year ago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Any new detected object would have a world-class impact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B0E61F2-D070-4805-9411-79561CDAF93C}"/>
              </a:ext>
            </a:extLst>
          </p:cNvPr>
          <p:cNvSpPr/>
          <p:nvPr/>
        </p:nvSpPr>
        <p:spPr>
          <a:xfrm>
            <a:off x="350837" y="2811462"/>
            <a:ext cx="22669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Not only exoplanets…</a:t>
            </a:r>
            <a:endParaRPr lang="en-US" b="0" i="0" dirty="0">
              <a:solidFill>
                <a:schemeClr val="bg1"/>
              </a:solidFill>
              <a:effectLst/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2489938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lobal Azure Bootcamp 2019 - Science Lab - Looking for the Unknown">
            <a:hlinkClick r:id="" action="ppaction://media"/>
            <a:extLst>
              <a:ext uri="{FF2B5EF4-FFF2-40B4-BE49-F238E27FC236}">
                <a16:creationId xmlns:a16="http://schemas.microsoft.com/office/drawing/2014/main" id="{45DB488A-45A2-4AA9-8920-064894EB4B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-1"/>
            <a:ext cx="12436475" cy="699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316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2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5417EA-D8A8-4A0B-B353-0B651DA05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860" y="2125662"/>
            <a:ext cx="8647177" cy="2179058"/>
          </a:xfrm>
        </p:spPr>
        <p:txBody>
          <a:bodyPr/>
          <a:lstStyle/>
          <a:p>
            <a:r>
              <a:rPr lang="en-US" dirty="0"/>
              <a:t>Science Lab Deployment Details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1284942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PRESENTATIONINFO" val="{&quot;DocumentId&quot;:&quot;5ba8b3c0a6087e730277a1f557cf2505&quot;,&quot;LanguageCode&quot;:&quot;en-US&quot;,&quot;SlideGuids&quot;:[&quot;6691385c-7c95-4ceb-a425-9926cfca71e8&quot;,&quot;de97757c-3c1a-4745-b1ef-335caa05544b&quot;,&quot;e139d5f8-12b1-4a80-8350-a26a2b5910cd&quot;,&quot;ac6c920e-136b-4a5a-a6ef-367b683dbb1b&quot;,&quot;daa0d3d2-2cd5-4e78-bb54-fc11c6db9253&quot;,&quot;46962400-e953-4024-a19e-0444a310dba3&quot;,&quot;06254d6c-a7df-4912-9bb4-31eee273d763&quot;,&quot;1cfe0c2c-a532-4efa-bbda-7cbc34cf675c&quot;,&quot;a3ee077e-defb-4279-9b8b-065b92610f6d&quot;,&quot;ad3a135b-4669-4cc9-a037-e0757e52531e&quot;,&quot;5851a48f-f1b6-410f-b1e4-b44fbd71804a&quot;,&quot;ef144060-6ac8-47d7-874b-14c3701bcc93&quot;,&quot;8dd6f382-bd81-4c6a-9a49-7dc9c4b5c159&quot;,&quot;5009cf6f-1661-414b-a251-6b24c2bb00dc&quot;,&quot;6e689adb-6c53-4961-a536-273ac833240c&quot;,&quot;d3db4a43-6c88-424c-9af7-ef4a3832806b&quot;,&quot;ea46fa14-710a-419a-ac6d-421939cfd643&quot;,&quot;2e735d15-b084-4560-851b-7b31c97d1b12&quot;,&quot;f57b3bdc-652c-4b9e-abd2-3bf01b9fbad9&quot;,&quot;b235f7b9-aeb3-4ab2-bc75-927b59856671&quot;,&quot;6f0813f0-9ae8-42c2-a692-25668e604762&quot;,&quot;1514ae36-a537-46e6-aa24-e9a8dd3135c9&quot;],&quot;TimeStamp&quot;:&quot;2019-03-19T10:27:34.029016-07:00&quot;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e689adb-6c53-4961-a536-273ac833240c&quot;,&quot;TimeStamp&quot;:&quot;2019-03-19T10:20:29.2668673-07:00&quot;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1514ae36-a537-46e6-aa24-e9a8dd3135c9&quot;,&quot;TimeStamp&quot;:&quot;2019-03-19T10:20:29.2698674-07:00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91385c-7c95-4ceb-a425-9926cfca71e8&quot;,&quot;TimeStamp&quot;:&quot;2019-03-19T10:20:29.235869-07:00&quot;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ac6c920e-136b-4a5a-a6ef-367b683dbb1b&quot;,&quot;TimeStamp&quot;:&quot;2019-03-19T10:20:29.2628685-07:00&quot;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daa0d3d2-2cd5-4e78-bb54-fc11c6db9253&quot;,&quot;TimeStamp&quot;:&quot;2019-03-19T10:20:29.2628685-07:00&quot;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46962400-e953-4024-a19e-0444a310dba3&quot;,&quot;TimeStamp&quot;:&quot;2019-03-19T10:20:29.2628685-07:00&quot;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8dd6f382-bd81-4c6a-9a49-7dc9c4b5c159&quot;,&quot;TimeStamp&quot;:&quot;2019-03-19T10:20:29.2658674-07:00&quot;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5009cf6f-1661-414b-a251-6b24c2bb00dc&quot;,&quot;TimeStamp&quot;:&quot;2019-03-19T10:20:29.2668673-07:00&quot;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d3db4a43-6c88-424c-9af7-ef4a3832806b&quot;,&quot;TimeStamp&quot;:&quot;2019-03-19T10:20:29.2678673-07:00&quot;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f57b3bdc-652c-4b9e-abd2-3bf01b9fbad9&quot;,&quot;TimeStamp&quot;:&quot;2019-03-19T10:20:29.2688673-07:00&quot;}"/>
</p:tagLst>
</file>

<file path=ppt/theme/theme1.xml><?xml version="1.0" encoding="utf-8"?>
<a:theme xmlns:a="http://schemas.openxmlformats.org/drawingml/2006/main" name="Connect_2016_Template_Light">
  <a:themeElements>
    <a:clrScheme name="Custom 2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2239D6D4-FF4D-4593-B7F3-45A8D905D389}"/>
    </a:ext>
  </a:extLst>
</a:theme>
</file>

<file path=ppt/theme/theme2.xml><?xml version="1.0" encoding="utf-8"?>
<a:theme xmlns:a="http://schemas.openxmlformats.org/drawingml/2006/main" name="Connect_2016_Template_Dark">
  <a:themeElements>
    <a:clrScheme name="Custom 1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78D7"/>
      </a:accent1>
      <a:accent2>
        <a:srgbClr val="5C2D91"/>
      </a:accent2>
      <a:accent3>
        <a:srgbClr val="008272"/>
      </a:accent3>
      <a:accent4>
        <a:srgbClr val="D2D2D2"/>
      </a:accent4>
      <a:accent5>
        <a:srgbClr val="00BCF2"/>
      </a:accent5>
      <a:accent6>
        <a:srgbClr val="737373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TUDIO_SlideTemplate_101116.potx" id="{80CCC0EE-A535-46E1-81E2-2C88D26BF2D9}" vid="{E2881649-9D4D-4513-9E5E-5A76199B180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Microsoft_Connect_2016_STUDIO_SlideTemplate_101416</Template>
  <TotalTime>0</TotalTime>
  <Words>1054</Words>
  <Application>Microsoft Office PowerPoint</Application>
  <PresentationFormat>Personalizado</PresentationFormat>
  <Paragraphs>128</Paragraphs>
  <Slides>16</Slides>
  <Notes>5</Notes>
  <HiddenSlides>0</HiddenSlides>
  <MMClips>2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Arial</vt:lpstr>
      <vt:lpstr>Consolas</vt:lpstr>
      <vt:lpstr>Segoe UI</vt:lpstr>
      <vt:lpstr>Segoe UI Light</vt:lpstr>
      <vt:lpstr>Wingdings</vt:lpstr>
      <vt:lpstr>Connect_2016_Template_Light</vt:lpstr>
      <vt:lpstr>Connect_2016_Template_Dark</vt:lpstr>
      <vt:lpstr>Science Lab</vt:lpstr>
      <vt:lpstr>What is the Science Lab?</vt:lpstr>
      <vt:lpstr>2019’s Science Lab Exoplanet hunting</vt:lpstr>
      <vt:lpstr> The Kepler Spacecraft</vt:lpstr>
      <vt:lpstr> The TESS Spacecraft</vt:lpstr>
      <vt:lpstr>Presentación de PowerPoint</vt:lpstr>
      <vt:lpstr>  The Tabbi’s Star</vt:lpstr>
      <vt:lpstr>Presentación de PowerPoint</vt:lpstr>
      <vt:lpstr>Science Lab Deployment Details</vt:lpstr>
      <vt:lpstr>The Science Lab</vt:lpstr>
      <vt:lpstr>Continuously feeding the lab with live data</vt:lpstr>
      <vt:lpstr>GAB Science Lab “pipelines”</vt:lpstr>
      <vt:lpstr>The Science Lab Architecture</vt:lpstr>
      <vt:lpstr>Deployment instructions</vt:lpstr>
      <vt:lpstr>Proposals for 2020’s science lab?</vt:lpstr>
      <vt:lpstr>Presentación de PowerPoint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GAB 2017 Madrid Template</dc:title>
  <dc:subject/>
  <dc:creator/>
  <cp:keywords/>
  <dc:description/>
  <cp:lastModifiedBy/>
  <cp:revision>1</cp:revision>
  <dcterms:created xsi:type="dcterms:W3CDTF">2016-11-15T00:28:08Z</dcterms:created>
  <dcterms:modified xsi:type="dcterms:W3CDTF">2019-04-07T12:36:48Z</dcterms:modified>
  <cp:category/>
</cp:coreProperties>
</file>

<file path=docProps/thumbnail.jpeg>
</file>